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7" r:id="rId3"/>
    <p:sldId id="279" r:id="rId4"/>
    <p:sldId id="280" r:id="rId5"/>
    <p:sldId id="281" r:id="rId6"/>
    <p:sldId id="282" r:id="rId7"/>
    <p:sldId id="283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 snapToGrid="0">
      <p:cViewPr>
        <p:scale>
          <a:sx n="77" d="100"/>
          <a:sy n="77" d="100"/>
        </p:scale>
        <p:origin x="24" y="-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5BAA-1E98-2BCB-3B05-1AFAE41E3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4E4D5-EF77-384D-3E70-3D5FED7D5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771AE-0A4E-E298-C8C1-55B96784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F438C-203D-6428-F8B5-C07F8D4B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86287-4F24-D7F8-60A6-8A1D543B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5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605C-A432-5314-07BB-AF0E7DCF9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6493E-485C-9C20-A94A-0F58CDE0F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D79C0-C52E-DFC9-82DC-546D3A49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BCA76-C30D-221E-A4FC-16BD71DE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19263-7F72-00DA-8177-F31E40E6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0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60F25-9955-5D1B-2438-13136B80E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4146A-E10A-6F1F-EDC4-5C7846372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20E73-6F0F-F8EB-F38D-092300F2A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A4582-82D2-87AF-5B9F-EA2068AD2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756D0-70A0-EC38-D655-2CF7D1DA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9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C076-A55B-7791-4D44-A693C16B6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3E35E-F4B4-FFC6-A153-045B577C2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23DA3-70ED-4082-C48F-6C9BD268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88975-3FA4-DD5F-BA29-5A47E9CBF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59103-B95E-E530-48B4-7DA8D914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2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0763D-C63B-0FC7-00C6-43966ED7F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12D46-30F4-8EA1-5397-2109A1D9C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64B3B-2DC8-A871-3C50-5BBBE2FD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7B34B-2715-90F3-4488-2E033805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28E5B-DBED-B3A1-672D-330898C1B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6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45BD0-C10D-D832-F401-6C960BAB2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7B9E-ED8C-0571-6963-50922A7D8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92F8E-5353-6571-1527-85730D1DF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35008A-EE33-3B99-6D86-74580966A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FD782-B23A-6B17-86BB-A499B0E5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46EE2-69DD-4E56-B34F-70C2A6B9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5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3A91-04F8-B43A-4918-8C25A89C7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35A2E-9E13-325D-82AB-328E4BAB0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2EF08-924A-01C5-5EA5-0964A13D9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27BE62-132D-BECB-75C2-7A0125226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AD62A-1890-0783-8EB1-BFA8CA145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89FB2E-C367-03CA-99D0-14A38622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29F7EB-768B-955E-D13A-FEAD6D0D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C352AF-427D-4CEF-24E2-58321ED4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6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A0DA2-7E61-B580-B43A-A7C7DC66A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C1DF5-66F9-15A8-AEBE-D1A1E28CD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0B5FB-90A2-D1AA-7934-6C36C2A1C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50228-C375-4CEC-613D-51006338D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8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FFB27-E096-7A08-6887-B77808261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86A4B-FB63-C352-E7DB-3BDEBAE71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D02B3-0E46-C962-21E3-831111C1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60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C9903-3CAB-5FC7-4791-4BEBE2A2D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74AB6-3CF7-7D77-8F54-47B253CA1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4B5C3-BC0A-6E24-9E56-F8C0FA7A9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0EB59-820A-D6D9-9A5E-06B6D8FC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DB1D4-0D8B-62D0-3733-16114C11F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B60DD-F7C2-722B-FA50-4843F338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0EA9-2D00-18DC-3772-F9008882C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1397DF-7DFF-1A85-F985-55B60CE7C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AFD06-7AB1-EBEF-BFB8-1A77EE5DC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373CC-0668-9BDA-E856-0413CA83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F67D9-6242-2ADE-EFF2-5793DFF6A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2FF8A-97A5-2200-B8CA-BE120A88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0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F24A0-AE21-DEAB-EE10-BC3A381CF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4071-135E-C39E-53B9-C9AF275D6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14E7F-CCD7-1222-B813-D27C04F3F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978C1C-0F11-4232-A11A-B43DB0A913B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1DBCA-04EA-6043-5C8B-F393DD667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4CB75-9C47-0FC2-CC36-88F2C855E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A2F846-0E80-47B0-A727-637949F77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hyperlink" Target="http://www.google.com/url?url=http://www.harken.com/DeckLayout.aspx?id=15449&amp;rct=j&amp;frm=1&amp;q=&amp;esrc=s&amp;sa=U&amp;ei=hkLEU8UHx6rIBNLjgOgJ&amp;ved=0CBYQ9QEwAA&amp;usg=AFQjCNHu7LrfIiyq45UnHXgTeTQvC5e2x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url=http://www.harken.com/DeckLayout.aspx?id=15449&amp;rct=j&amp;frm=1&amp;q=&amp;esrc=s&amp;sa=U&amp;ei=hkLEU8UHx6rIBNLjgOgJ&amp;ved=0CBYQ9QEwAA&amp;usg=AFQjCNHu7LrfIiyq45UnHXgTeTQvC5e2xQ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microsoft.com/office/2007/relationships/hdphoto" Target="../media/hdphoto1.wdp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m/url?url=http://www.harken.com/DeckLayout.aspx?id=15449&amp;rct=j&amp;frm=1&amp;q=&amp;esrc=s&amp;sa=U&amp;ei=hkLEU8UHx6rIBNLjgOgJ&amp;ved=0CBYQ9QEwAA&amp;usg=AFQjCNHu7LrfIiyq45UnHXgTeTQvC5e2x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hyperlink" Target="http://www.google.com/url?url=http://www.harken.com/DeckLayout.aspx?id=15449&amp;rct=j&amp;frm=1&amp;q=&amp;esrc=s&amp;sa=U&amp;ei=hkLEU8UHx6rIBNLjgOgJ&amp;ved=0CBYQ9QEwAA&amp;usg=AFQjCNHu7LrfIiyq45UnHXgTeTQvC5e2x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hyperlink" Target="http://www.google.com/url?url=http://www.harken.com/DeckLayout.aspx?id=15449&amp;rct=j&amp;frm=1&amp;q=&amp;esrc=s&amp;sa=U&amp;ei=hkLEU8UHx6rIBNLjgOgJ&amp;ved=0CBYQ9QEwAA&amp;usg=AFQjCNHu7LrfIiyq45UnHXgTeTQvC5e2x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hyperlink" Target="http://www.google.com/url?url=http://www.harken.com/DeckLayout.aspx?id=15449&amp;rct=j&amp;frm=1&amp;q=&amp;esrc=s&amp;sa=U&amp;ei=hkLEU8UHx6rIBNLjgOgJ&amp;ved=0CBYQ9QEwAA&amp;usg=AFQjCNHu7LrfIiyq45UnHXgTeTQvC5e2x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image" Target="../media/image1.jpeg"/><Relationship Id="rId7" Type="http://schemas.openxmlformats.org/officeDocument/2006/relationships/image" Target="../media/image10.jpeg"/><Relationship Id="rId2" Type="http://schemas.openxmlformats.org/officeDocument/2006/relationships/hyperlink" Target="http://www.google.com/url?url=http://www.harken.com/DeckLayout.aspx?id=15449&amp;rct=j&amp;frm=1&amp;q=&amp;esrc=s&amp;sa=U&amp;ei=hkLEU8UHx6rIBNLjgOgJ&amp;ved=0CBYQ9QEwAA&amp;usg=AFQjCNHu7LrfIiyq45UnHXgTeTQvC5e2x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77EF7-03CB-7B8B-BA25-5166F89CD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33287E-A010-FC21-80AA-32BFDC91861A}"/>
              </a:ext>
            </a:extLst>
          </p:cNvPr>
          <p:cNvSpPr/>
          <p:nvPr/>
        </p:nvSpPr>
        <p:spPr>
          <a:xfrm>
            <a:off x="1676400" y="170420"/>
            <a:ext cx="8839200" cy="653518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9B08E4-1212-B040-8473-3DC92220963D}"/>
              </a:ext>
            </a:extLst>
          </p:cNvPr>
          <p:cNvSpPr/>
          <p:nvPr/>
        </p:nvSpPr>
        <p:spPr>
          <a:xfrm>
            <a:off x="2929421" y="979767"/>
            <a:ext cx="625344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2025 Flying Scot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®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North American Championships 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 Sailing Association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Carlyle, IL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June 25-28, 2025</a:t>
            </a:r>
          </a:p>
          <a:p>
            <a:pPr algn="ctr"/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5" descr="https://encrypted-tbn3.gstatic.com/images?q=tbn:ANd9GcQWEcdBPBqK6PXqaCPs8g4XW2h_e8tuBer_4hLQNi_gLGSgKEtSbRiY7Q">
            <a:hlinkClick r:id="rId2"/>
            <a:extLst>
              <a:ext uri="{FF2B5EF4-FFF2-40B4-BE49-F238E27FC236}">
                <a16:creationId xmlns:a16="http://schemas.microsoft.com/office/drawing/2014/main" id="{4FB23569-537B-6A7A-ED92-EDB2CFB58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55" y="1033703"/>
            <a:ext cx="1085313" cy="16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Diane\FSSA\fslogo200.gif">
            <a:extLst>
              <a:ext uri="{FF2B5EF4-FFF2-40B4-BE49-F238E27FC236}">
                <a16:creationId xmlns:a16="http://schemas.microsoft.com/office/drawing/2014/main" id="{9D3818CE-E016-EE46-D5D4-32F409F75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95" y="1016866"/>
            <a:ext cx="906306" cy="90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7E700452-041C-ADB7-D5B6-5A87CD9C32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835" y="1985791"/>
            <a:ext cx="1114425" cy="742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350B1B-BF16-3982-882A-F1A1862E37D4}"/>
              </a:ext>
            </a:extLst>
          </p:cNvPr>
          <p:cNvSpPr txBox="1"/>
          <p:nvPr/>
        </p:nvSpPr>
        <p:spPr>
          <a:xfrm>
            <a:off x="3023001" y="5767414"/>
            <a:ext cx="5832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Melissa and Eric Hemker</a:t>
            </a:r>
          </a:p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Ruch Creek Yacht Club, Heath, TX</a:t>
            </a:r>
            <a:endParaRPr lang="en-US" sz="1800" b="1" i="1" kern="1200" dirty="0">
              <a:solidFill>
                <a:schemeClr val="tx2">
                  <a:lumMod val="90000"/>
                  <a:lumOff val="10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67B51B-D0EE-97FB-63EA-1BE69542B1BE}"/>
              </a:ext>
            </a:extLst>
          </p:cNvPr>
          <p:cNvSpPr txBox="1"/>
          <p:nvPr/>
        </p:nvSpPr>
        <p:spPr>
          <a:xfrm>
            <a:off x="2371512" y="3263007"/>
            <a:ext cx="7391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Monotype Corsiva" pitchFamily="66" charset="0"/>
              </a:rPr>
              <a:t>   </a:t>
            </a:r>
            <a:r>
              <a:rPr lang="en-US" sz="4000" b="1" dirty="0">
                <a:solidFill>
                  <a:srgbClr val="C00000"/>
                </a:solidFill>
                <a:latin typeface="Monotype Corsiva" pitchFamily="66" charset="0"/>
              </a:rPr>
              <a:t>Huron-Portage  Yacht Club  Trophy</a:t>
            </a:r>
          </a:p>
          <a:p>
            <a:r>
              <a:rPr lang="en-US" sz="4000" b="1" dirty="0">
                <a:solidFill>
                  <a:srgbClr val="C00000"/>
                </a:solidFill>
                <a:latin typeface="Monotype Corsiva" pitchFamily="66" charset="0"/>
              </a:rPr>
              <a:t>                  </a:t>
            </a:r>
            <a:r>
              <a:rPr lang="en-US" sz="3200" b="1" dirty="0">
                <a:solidFill>
                  <a:srgbClr val="C00000"/>
                </a:solidFill>
                <a:latin typeface="Monotype Corsiva" pitchFamily="66" charset="0"/>
              </a:rPr>
              <a:t>Presented by Fleet 20</a:t>
            </a: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           ~~~~~~~~~~~~~~~~~~~~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Best Sailed Boat with  a Woman Skipper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2549D-43DA-D5A6-F71B-4538C8233401}"/>
              </a:ext>
            </a:extLst>
          </p:cNvPr>
          <p:cNvSpPr/>
          <p:nvPr/>
        </p:nvSpPr>
        <p:spPr>
          <a:xfrm>
            <a:off x="2667000" y="3263007"/>
            <a:ext cx="6858000" cy="2259734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654C4E7-8B00-D3B9-9F58-A55BFD773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010" y="3902799"/>
            <a:ext cx="1128623" cy="696810"/>
          </a:xfrm>
          <a:prstGeom prst="rect">
            <a:avLst/>
          </a:prstGeom>
          <a:noFill/>
          <a:ln w="412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95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58559" y="3556478"/>
            <a:ext cx="7391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Monotype Corsiva" pitchFamily="66" charset="0"/>
              </a:rPr>
              <a:t>          </a:t>
            </a:r>
            <a:r>
              <a:rPr lang="en-US" sz="4000" b="1" dirty="0">
                <a:solidFill>
                  <a:srgbClr val="C00000"/>
                </a:solidFill>
                <a:latin typeface="Monotype Corsiva" pitchFamily="66" charset="0"/>
              </a:rPr>
              <a:t>Ted &amp; Florence Glass Trophy </a:t>
            </a: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~~~~~~~~~~~~~~~~~~~~~~~~~~~~~~~~~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True Love Trophy - Best Sailed Boat with  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Only a Husband and Wife on Board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170420"/>
            <a:ext cx="8839200" cy="653518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54047" y="3213792"/>
            <a:ext cx="6858000" cy="2259734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msotw9_temp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863" y="3550038"/>
            <a:ext cx="725438" cy="868482"/>
          </a:xfrm>
          <a:prstGeom prst="rect">
            <a:avLst/>
          </a:prstGeom>
          <a:noFill/>
          <a:ln w="412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929421" y="979767"/>
            <a:ext cx="625344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2025 Flying Scot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®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North American Championships 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 Sailing Association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Carlyle, IL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June 25-28, 2025</a:t>
            </a:r>
          </a:p>
          <a:p>
            <a:pPr algn="ctr"/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5" descr="https://encrypted-tbn3.gstatic.com/images?q=tbn:ANd9GcQWEcdBPBqK6PXqaCPs8g4XW2h_e8tuBer_4hLQNi_gLGSgKEtSbRiY7Q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55" y="1033703"/>
            <a:ext cx="1085313" cy="16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Diane\FSSA\fslogo200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95" y="1016866"/>
            <a:ext cx="906306" cy="90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5757776D-2C8E-F832-EA4C-5C8E4CBE05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835" y="1985791"/>
            <a:ext cx="1114425" cy="742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7646A3-5CB8-F741-19ED-28E525BE031C}"/>
              </a:ext>
            </a:extLst>
          </p:cNvPr>
          <p:cNvSpPr txBox="1"/>
          <p:nvPr/>
        </p:nvSpPr>
        <p:spPr>
          <a:xfrm>
            <a:off x="3023001" y="5767414"/>
            <a:ext cx="5832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Tyler and Carrie Andrews</a:t>
            </a:r>
          </a:p>
          <a:p>
            <a:pPr algn="ctr"/>
            <a:r>
              <a:rPr lang="en-US" sz="1800" b="1" i="1" kern="1200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Deep Creek Yacht Sailing Association, MD</a:t>
            </a:r>
          </a:p>
        </p:txBody>
      </p:sp>
    </p:spTree>
    <p:extLst>
      <p:ext uri="{BB962C8B-B14F-4D97-AF65-F5344CB8AC3E}">
        <p14:creationId xmlns:p14="http://schemas.microsoft.com/office/powerpoint/2010/main" val="353787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4B12A-1D33-8235-B4A8-B195809E9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59E58C3-ADE0-BA00-2F49-C78177B9F47E}"/>
              </a:ext>
            </a:extLst>
          </p:cNvPr>
          <p:cNvSpPr/>
          <p:nvPr/>
        </p:nvSpPr>
        <p:spPr>
          <a:xfrm>
            <a:off x="1676400" y="170420"/>
            <a:ext cx="8839200" cy="653518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1EB388-9A73-227B-B181-E569B7F5EFE2}"/>
              </a:ext>
            </a:extLst>
          </p:cNvPr>
          <p:cNvSpPr/>
          <p:nvPr/>
        </p:nvSpPr>
        <p:spPr>
          <a:xfrm>
            <a:off x="2929421" y="979767"/>
            <a:ext cx="625344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2025 Flying Scot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®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North American Championships 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 Sailing Association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Carlyle, IL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June 25-28, 2025</a:t>
            </a:r>
          </a:p>
          <a:p>
            <a:pPr algn="ctr"/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5" descr="https://encrypted-tbn3.gstatic.com/images?q=tbn:ANd9GcQWEcdBPBqK6PXqaCPs8g4XW2h_e8tuBer_4hLQNi_gLGSgKEtSbRiY7Q">
            <a:hlinkClick r:id="rId2"/>
            <a:extLst>
              <a:ext uri="{FF2B5EF4-FFF2-40B4-BE49-F238E27FC236}">
                <a16:creationId xmlns:a16="http://schemas.microsoft.com/office/drawing/2014/main" id="{4CC1B248-6456-962B-2262-FD99A3303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55" y="1033703"/>
            <a:ext cx="1085313" cy="16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Diane\FSSA\fslogo200.gif">
            <a:extLst>
              <a:ext uri="{FF2B5EF4-FFF2-40B4-BE49-F238E27FC236}">
                <a16:creationId xmlns:a16="http://schemas.microsoft.com/office/drawing/2014/main" id="{C2310C9A-D240-E3BA-4487-A77C7C100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95" y="1016866"/>
            <a:ext cx="906306" cy="90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E14C2EC1-30D5-ED69-1DD7-6126704D2E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835" y="1985791"/>
            <a:ext cx="1114425" cy="742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E0446A-E163-E2E0-9C5A-3EADF2ED858D}"/>
              </a:ext>
            </a:extLst>
          </p:cNvPr>
          <p:cNvSpPr txBox="1"/>
          <p:nvPr/>
        </p:nvSpPr>
        <p:spPr>
          <a:xfrm>
            <a:off x="3023001" y="5767414"/>
            <a:ext cx="5832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Carol Claypool</a:t>
            </a:r>
          </a:p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Lake Norman Yacht Club, Mooresville, NC</a:t>
            </a:r>
            <a:endParaRPr lang="en-US" sz="1800" b="1" i="1" kern="1200" dirty="0">
              <a:solidFill>
                <a:schemeClr val="tx2">
                  <a:lumMod val="90000"/>
                  <a:lumOff val="10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1BCFD6-D266-8E75-AED3-2B7763702C42}"/>
              </a:ext>
            </a:extLst>
          </p:cNvPr>
          <p:cNvSpPr txBox="1"/>
          <p:nvPr/>
        </p:nvSpPr>
        <p:spPr>
          <a:xfrm>
            <a:off x="2400300" y="3361220"/>
            <a:ext cx="7391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Monotype Corsiva" pitchFamily="66" charset="0"/>
              </a:rPr>
              <a:t>              </a:t>
            </a:r>
            <a:r>
              <a:rPr lang="en-US" sz="4000" b="1" dirty="0">
                <a:solidFill>
                  <a:srgbClr val="C00000"/>
                </a:solidFill>
                <a:latin typeface="Monotype Corsiva" pitchFamily="66" charset="0"/>
              </a:rPr>
              <a:t>Nancy Roman Trophy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       ~~~~~~~~~~~~~~~~~~~~~~~~~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Best  Challenger Division Sailed Boat 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with  a Woman on Board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D0C2AD-702D-7F8F-2730-F150C32C6D85}"/>
              </a:ext>
            </a:extLst>
          </p:cNvPr>
          <p:cNvSpPr/>
          <p:nvPr/>
        </p:nvSpPr>
        <p:spPr>
          <a:xfrm>
            <a:off x="2667000" y="3170072"/>
            <a:ext cx="6858000" cy="2259734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msotw9_temp0">
            <a:extLst>
              <a:ext uri="{FF2B5EF4-FFF2-40B4-BE49-F238E27FC236}">
                <a16:creationId xmlns:a16="http://schemas.microsoft.com/office/drawing/2014/main" id="{CF0AB55D-03E1-706C-A0DA-48E1EFB5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209" y="3520779"/>
            <a:ext cx="990600" cy="723900"/>
          </a:xfrm>
          <a:prstGeom prst="rect">
            <a:avLst/>
          </a:prstGeom>
          <a:noFill/>
          <a:ln w="412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11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AA366-2976-1ABF-7F7C-13963468D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B0FC4C-8BC5-32FB-B7DD-5CA7B49DA8D6}"/>
              </a:ext>
            </a:extLst>
          </p:cNvPr>
          <p:cNvSpPr/>
          <p:nvPr/>
        </p:nvSpPr>
        <p:spPr>
          <a:xfrm>
            <a:off x="1676400" y="170420"/>
            <a:ext cx="8839200" cy="653518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D9407A-D28D-F37F-6666-B5C2E7F5D35F}"/>
              </a:ext>
            </a:extLst>
          </p:cNvPr>
          <p:cNvSpPr/>
          <p:nvPr/>
        </p:nvSpPr>
        <p:spPr>
          <a:xfrm>
            <a:off x="2929421" y="979767"/>
            <a:ext cx="625344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2025 Flying Scot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®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North American Championships 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 Sailing Association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Carlyle, IL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June 25-28, 2025</a:t>
            </a:r>
          </a:p>
          <a:p>
            <a:pPr algn="ctr"/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5" descr="https://encrypted-tbn3.gstatic.com/images?q=tbn:ANd9GcQWEcdBPBqK6PXqaCPs8g4XW2h_e8tuBer_4hLQNi_gLGSgKEtSbRiY7Q">
            <a:hlinkClick r:id="rId2"/>
            <a:extLst>
              <a:ext uri="{FF2B5EF4-FFF2-40B4-BE49-F238E27FC236}">
                <a16:creationId xmlns:a16="http://schemas.microsoft.com/office/drawing/2014/main" id="{F268EDA9-3F43-CA12-FDB8-90DEEFF18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55" y="1033703"/>
            <a:ext cx="1085313" cy="16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Diane\FSSA\fslogo200.gif">
            <a:extLst>
              <a:ext uri="{FF2B5EF4-FFF2-40B4-BE49-F238E27FC236}">
                <a16:creationId xmlns:a16="http://schemas.microsoft.com/office/drawing/2014/main" id="{FC805CCC-1465-93DF-D2CB-C9826A85F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95" y="1016866"/>
            <a:ext cx="906306" cy="90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F805320D-A34B-BB77-9CFB-91F51FE12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835" y="1985791"/>
            <a:ext cx="1114425" cy="742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5DBFE1-2879-71C3-E979-F6C5A815DA70}"/>
              </a:ext>
            </a:extLst>
          </p:cNvPr>
          <p:cNvSpPr txBox="1"/>
          <p:nvPr/>
        </p:nvSpPr>
        <p:spPr>
          <a:xfrm>
            <a:off x="3023001" y="5510646"/>
            <a:ext cx="58327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Fleet 23, Corinthian Sailing Club</a:t>
            </a:r>
          </a:p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Paul Miller and Dan Kern</a:t>
            </a:r>
          </a:p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Tom and Melissa Miller</a:t>
            </a:r>
          </a:p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Robert and Nina Cummings</a:t>
            </a:r>
          </a:p>
          <a:p>
            <a:pPr algn="ctr"/>
            <a:endParaRPr lang="en-US" sz="1800" b="1" i="1" kern="1200" dirty="0">
              <a:solidFill>
                <a:schemeClr val="tx2">
                  <a:lumMod val="90000"/>
                  <a:lumOff val="10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F3D810-F309-F3C0-BFD9-31E8137322C0}"/>
              </a:ext>
            </a:extLst>
          </p:cNvPr>
          <p:cNvSpPr txBox="1"/>
          <p:nvPr/>
        </p:nvSpPr>
        <p:spPr>
          <a:xfrm>
            <a:off x="2519042" y="3589606"/>
            <a:ext cx="7391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Monotype Corsiva" pitchFamily="66" charset="0"/>
              </a:rPr>
              <a:t>                   </a:t>
            </a:r>
            <a:r>
              <a:rPr lang="en-US" sz="4000" b="1" dirty="0">
                <a:solidFill>
                  <a:srgbClr val="C00000"/>
                </a:solidFill>
                <a:latin typeface="Monotype Corsiva" pitchFamily="66" charset="0"/>
              </a:rPr>
              <a:t>Fleet 1 Trophy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                  ~~~~~~~~~~~~~~~~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Best Fleet in the NAC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Counting  the Top 3 Finishers from One Fleet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2EAA97-CDC2-CD58-AD87-A559962DC2F1}"/>
              </a:ext>
            </a:extLst>
          </p:cNvPr>
          <p:cNvSpPr/>
          <p:nvPr/>
        </p:nvSpPr>
        <p:spPr>
          <a:xfrm>
            <a:off x="2785742" y="3213792"/>
            <a:ext cx="6858000" cy="2259734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msotw9_temp0">
            <a:extLst>
              <a:ext uri="{FF2B5EF4-FFF2-40B4-BE49-F238E27FC236}">
                <a16:creationId xmlns:a16="http://schemas.microsoft.com/office/drawing/2014/main" id="{32BC910D-22EF-C8A4-6BA7-7A0B8FA68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3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583" y="3546003"/>
            <a:ext cx="1702135" cy="753404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40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52253-E828-BC4E-D6FC-D3900B078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1D810-2B0F-9B91-296C-507495ECBEDE}"/>
              </a:ext>
            </a:extLst>
          </p:cNvPr>
          <p:cNvSpPr/>
          <p:nvPr/>
        </p:nvSpPr>
        <p:spPr>
          <a:xfrm>
            <a:off x="1676400" y="170420"/>
            <a:ext cx="8839200" cy="653518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751AE1-CB5F-4E6F-6FA4-C3A13B2CD818}"/>
              </a:ext>
            </a:extLst>
          </p:cNvPr>
          <p:cNvSpPr/>
          <p:nvPr/>
        </p:nvSpPr>
        <p:spPr>
          <a:xfrm>
            <a:off x="2929421" y="979767"/>
            <a:ext cx="625344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2025 Flying Scot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®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North American Championships 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 Sailing Association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Carlyle, IL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June 25-28, 2025</a:t>
            </a:r>
          </a:p>
          <a:p>
            <a:pPr algn="ctr"/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5" descr="https://encrypted-tbn3.gstatic.com/images?q=tbn:ANd9GcQWEcdBPBqK6PXqaCPs8g4XW2h_e8tuBer_4hLQNi_gLGSgKEtSbRiY7Q">
            <a:hlinkClick r:id="rId2"/>
            <a:extLst>
              <a:ext uri="{FF2B5EF4-FFF2-40B4-BE49-F238E27FC236}">
                <a16:creationId xmlns:a16="http://schemas.microsoft.com/office/drawing/2014/main" id="{FB1AB639-9832-03BC-9838-7AFAAC80C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55" y="1033703"/>
            <a:ext cx="1085313" cy="16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Diane\FSSA\fslogo200.gif">
            <a:extLst>
              <a:ext uri="{FF2B5EF4-FFF2-40B4-BE49-F238E27FC236}">
                <a16:creationId xmlns:a16="http://schemas.microsoft.com/office/drawing/2014/main" id="{012A9852-022F-5500-48FA-745A41BED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95" y="1016866"/>
            <a:ext cx="906306" cy="90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1B6F7A0E-4EE8-4590-A919-EA65F15A67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835" y="1985791"/>
            <a:ext cx="1114425" cy="742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753850-41AD-DBDD-D069-4416A6B5E963}"/>
              </a:ext>
            </a:extLst>
          </p:cNvPr>
          <p:cNvSpPr txBox="1"/>
          <p:nvPr/>
        </p:nvSpPr>
        <p:spPr>
          <a:xfrm>
            <a:off x="3023001" y="5767414"/>
            <a:ext cx="5832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Tuomas and Annika Sandholm</a:t>
            </a:r>
          </a:p>
          <a:p>
            <a:pPr algn="ctr"/>
            <a:r>
              <a:rPr lang="en-US" sz="1800" b="1" i="1" kern="1200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Moraine Sailing Club, Portersville, PA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E3FCA4-1DDF-E471-CA90-4971EB50C487}"/>
              </a:ext>
            </a:extLst>
          </p:cNvPr>
          <p:cNvSpPr/>
          <p:nvPr/>
        </p:nvSpPr>
        <p:spPr>
          <a:xfrm>
            <a:off x="2404579" y="3054159"/>
            <a:ext cx="6858000" cy="274320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msotw9_temp0">
            <a:extLst>
              <a:ext uri="{FF2B5EF4-FFF2-40B4-BE49-F238E27FC236}">
                <a16:creationId xmlns:a16="http://schemas.microsoft.com/office/drawing/2014/main" id="{05099FE1-9140-519D-B7F8-49720511C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00" y="3189385"/>
            <a:ext cx="607359" cy="109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F78C904-E9B0-83A3-AA8E-3F839740D9CE}"/>
              </a:ext>
            </a:extLst>
          </p:cNvPr>
          <p:cNvSpPr txBox="1"/>
          <p:nvPr/>
        </p:nvSpPr>
        <p:spPr>
          <a:xfrm>
            <a:off x="3468881" y="3331935"/>
            <a:ext cx="5233274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Monotype Corsiva" pitchFamily="66" charset="0"/>
              </a:rPr>
              <a:t>Best Sailed Generational Boat</a:t>
            </a:r>
            <a:endParaRPr lang="en-US" sz="2400" b="1" dirty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1800" b="1" dirty="0">
                <a:solidFill>
                  <a:srgbClr val="C00000"/>
                </a:solidFill>
                <a:latin typeface="Monotype Corsiva" pitchFamily="66" charset="0"/>
              </a:rPr>
              <a:t>~</a:t>
            </a:r>
            <a:r>
              <a:rPr lang="en-US" b="1" dirty="0">
                <a:solidFill>
                  <a:srgbClr val="C00000"/>
                </a:solidFill>
                <a:latin typeface="Monotype Corsiva" pitchFamily="66" charset="0"/>
              </a:rPr>
              <a:t>~~~~~~~~~~~~~~~~~~</a:t>
            </a:r>
            <a:r>
              <a:rPr lang="en-US" sz="1800" b="1" dirty="0">
                <a:solidFill>
                  <a:srgbClr val="C00000"/>
                </a:solidFill>
                <a:latin typeface="Monotype Corsiva" pitchFamily="66" charset="0"/>
              </a:rPr>
              <a:t>~~~~~~~~~~~~~~~~~~~~~~~</a:t>
            </a:r>
          </a:p>
          <a:p>
            <a:pPr algn="ctr"/>
            <a:r>
              <a:rPr lang="en-US" sz="1800" b="1" dirty="0">
                <a:solidFill>
                  <a:srgbClr val="C00000"/>
                </a:solidFill>
                <a:latin typeface="Monotype Corsiva" pitchFamily="66" charset="0"/>
              </a:rPr>
              <a:t>Best Finish </a:t>
            </a:r>
            <a:r>
              <a:rPr lang="en-US" b="1" dirty="0">
                <a:solidFill>
                  <a:srgbClr val="C00000"/>
                </a:solidFill>
                <a:latin typeface="Monotype Corsiva" pitchFamily="66" charset="0"/>
              </a:rPr>
              <a:t>by a team who are from multiple generations of the same family – Parent/Child, Grandparent/Grandchild, </a:t>
            </a:r>
            <a:r>
              <a:rPr lang="en-US" b="1" dirty="0" err="1">
                <a:solidFill>
                  <a:srgbClr val="C00000"/>
                </a:solidFill>
                <a:latin typeface="Monotype Corsiva" pitchFamily="66" charset="0"/>
              </a:rPr>
              <a:t>unt</a:t>
            </a:r>
            <a:r>
              <a:rPr lang="en-US" b="1" dirty="0">
                <a:solidFill>
                  <a:srgbClr val="C00000"/>
                </a:solidFill>
                <a:latin typeface="Monotype Corsiva" pitchFamily="66" charset="0"/>
              </a:rPr>
              <a:t> or Uncle/Niece or Nephew</a:t>
            </a:r>
            <a:endParaRPr lang="en-US" sz="1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6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9639A-9708-156C-8876-6AADE8A50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C6AE91C-54AD-E64E-6D96-19157F97B60F}"/>
              </a:ext>
            </a:extLst>
          </p:cNvPr>
          <p:cNvSpPr/>
          <p:nvPr/>
        </p:nvSpPr>
        <p:spPr>
          <a:xfrm>
            <a:off x="1676400" y="170420"/>
            <a:ext cx="8839200" cy="653518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A31ADF-F9F5-4D37-2F81-6736A6E41BE2}"/>
              </a:ext>
            </a:extLst>
          </p:cNvPr>
          <p:cNvSpPr/>
          <p:nvPr/>
        </p:nvSpPr>
        <p:spPr>
          <a:xfrm>
            <a:off x="2929421" y="979767"/>
            <a:ext cx="625344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2025 Flying Scot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®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North American Championships 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 Sailing Association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Carlyle, IL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June 25-28, 2025</a:t>
            </a:r>
          </a:p>
          <a:p>
            <a:pPr algn="ctr"/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5" descr="https://encrypted-tbn3.gstatic.com/images?q=tbn:ANd9GcQWEcdBPBqK6PXqaCPs8g4XW2h_e8tuBer_4hLQNi_gLGSgKEtSbRiY7Q">
            <a:hlinkClick r:id="rId2"/>
            <a:extLst>
              <a:ext uri="{FF2B5EF4-FFF2-40B4-BE49-F238E27FC236}">
                <a16:creationId xmlns:a16="http://schemas.microsoft.com/office/drawing/2014/main" id="{F2B2D2DA-3D10-B3AE-1564-92A30C53A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55" y="1033703"/>
            <a:ext cx="1085313" cy="16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Diane\FSSA\fslogo200.gif">
            <a:extLst>
              <a:ext uri="{FF2B5EF4-FFF2-40B4-BE49-F238E27FC236}">
                <a16:creationId xmlns:a16="http://schemas.microsoft.com/office/drawing/2014/main" id="{666BF484-F726-2119-7519-451F98ED6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95" y="1016866"/>
            <a:ext cx="906306" cy="90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7EDF410C-ECB2-9393-99A3-B9C84A0249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835" y="1985791"/>
            <a:ext cx="1114425" cy="742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039D0F-EA85-00D3-ABA2-17D2E1BAD59F}"/>
              </a:ext>
            </a:extLst>
          </p:cNvPr>
          <p:cNvSpPr txBox="1"/>
          <p:nvPr/>
        </p:nvSpPr>
        <p:spPr>
          <a:xfrm>
            <a:off x="2569848" y="5764250"/>
            <a:ext cx="6792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Fleet 118, Birmingham Sailing Club</a:t>
            </a:r>
          </a:p>
          <a:p>
            <a:pPr algn="ctr"/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Stan Graham, Fleet Captain and Sally Morriss</a:t>
            </a:r>
            <a:endParaRPr lang="en-US" sz="1800" b="1" i="1" kern="1200" dirty="0">
              <a:solidFill>
                <a:schemeClr val="tx2">
                  <a:lumMod val="90000"/>
                  <a:lumOff val="10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159DF6-72C9-7DD4-CFD1-70B3174D3006}"/>
              </a:ext>
            </a:extLst>
          </p:cNvPr>
          <p:cNvSpPr/>
          <p:nvPr/>
        </p:nvSpPr>
        <p:spPr>
          <a:xfrm>
            <a:off x="2667000" y="3170072"/>
            <a:ext cx="6858000" cy="2259734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3" descr="C:\Diane\FSSA\FY 2014 - 2015 Web Editor\2014 NAC at Toms River\FOTY.jpg">
            <a:extLst>
              <a:ext uri="{FF2B5EF4-FFF2-40B4-BE49-F238E27FC236}">
                <a16:creationId xmlns:a16="http://schemas.microsoft.com/office/drawing/2014/main" id="{8661CCF2-2124-6045-D896-AC747800F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7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75" y="3413682"/>
            <a:ext cx="860100" cy="1047759"/>
          </a:xfrm>
          <a:prstGeom prst="rect">
            <a:avLst/>
          </a:prstGeom>
          <a:noFill/>
          <a:ln w="41275"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EA0FA7-DC7E-4402-3528-4E3C1CF79671}"/>
              </a:ext>
            </a:extLst>
          </p:cNvPr>
          <p:cNvSpPr txBox="1"/>
          <p:nvPr/>
        </p:nvSpPr>
        <p:spPr>
          <a:xfrm>
            <a:off x="2569848" y="3404940"/>
            <a:ext cx="7391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Monotype Corsiva" pitchFamily="66" charset="0"/>
              </a:rPr>
              <a:t>            </a:t>
            </a:r>
            <a:r>
              <a:rPr lang="en-US" sz="4000" b="1" dirty="0">
                <a:solidFill>
                  <a:srgbClr val="C00000"/>
                </a:solidFill>
                <a:latin typeface="Monotype Corsiva" pitchFamily="66" charset="0"/>
              </a:rPr>
              <a:t>Fleet of the Year Award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 ~~~~~~~~~~~~~~~~~~~~~~~~~~~~~~</a:t>
            </a: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 Outstanding Fleet for the  2024-2025 Year</a:t>
            </a:r>
          </a:p>
          <a:p>
            <a:pPr algn="ctr"/>
            <a:endParaRPr lang="en-US" sz="2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79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E85AE-4273-E565-85B2-22D67DA57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A3BC6-AFA2-AF17-43B1-24AD17B85070}"/>
              </a:ext>
            </a:extLst>
          </p:cNvPr>
          <p:cNvSpPr/>
          <p:nvPr/>
        </p:nvSpPr>
        <p:spPr>
          <a:xfrm>
            <a:off x="1676400" y="170420"/>
            <a:ext cx="8839200" cy="6535180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C26C72C-70AB-C601-EC2D-85128383EA5C}"/>
              </a:ext>
            </a:extLst>
          </p:cNvPr>
          <p:cNvSpPr/>
          <p:nvPr/>
        </p:nvSpPr>
        <p:spPr>
          <a:xfrm>
            <a:off x="2929421" y="979767"/>
            <a:ext cx="625344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2025 Flying Scot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®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North American Championships 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 Sailing Association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Carlyle, IL</a:t>
            </a:r>
          </a:p>
          <a:p>
            <a:pPr algn="ctr"/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June 25-28, 2025</a:t>
            </a:r>
          </a:p>
          <a:p>
            <a:pPr algn="ctr"/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5" descr="https://encrypted-tbn3.gstatic.com/images?q=tbn:ANd9GcQWEcdBPBqK6PXqaCPs8g4XW2h_e8tuBer_4hLQNi_gLGSgKEtSbRiY7Q">
            <a:hlinkClick r:id="rId2"/>
            <a:extLst>
              <a:ext uri="{FF2B5EF4-FFF2-40B4-BE49-F238E27FC236}">
                <a16:creationId xmlns:a16="http://schemas.microsoft.com/office/drawing/2014/main" id="{EDB08F6A-13F6-D73B-7EF5-452F3D09A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155" y="1033703"/>
            <a:ext cx="1085313" cy="16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Diane\FSSA\fslogo200.gif">
            <a:extLst>
              <a:ext uri="{FF2B5EF4-FFF2-40B4-BE49-F238E27FC236}">
                <a16:creationId xmlns:a16="http://schemas.microsoft.com/office/drawing/2014/main" id="{2D60BDEB-C9D3-63BF-6B9B-853D4786D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95" y="1016866"/>
            <a:ext cx="906306" cy="90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4D63FE00-6FEF-B5B3-E5B3-8FBD1A93D9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835" y="1985791"/>
            <a:ext cx="1114425" cy="742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8BEA3D-B666-252F-3956-02B225C7C957}"/>
              </a:ext>
            </a:extLst>
          </p:cNvPr>
          <p:cNvSpPr txBox="1"/>
          <p:nvPr/>
        </p:nvSpPr>
        <p:spPr>
          <a:xfrm>
            <a:off x="3023001" y="5767414"/>
            <a:ext cx="5832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Brian </a:t>
            </a: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and Greg Olsen</a:t>
            </a:r>
            <a:r>
              <a:rPr lang="en-US" b="1" i="1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, </a:t>
            </a:r>
          </a:p>
          <a:p>
            <a:pPr algn="ctr"/>
            <a:r>
              <a:rPr lang="en-US" b="1" i="1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Rush </a:t>
            </a: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Bodoni MT Black" panose="02070A03080606020203" pitchFamily="18" charset="0"/>
              </a:rPr>
              <a:t>Creek Yacht Club, Heath, TX</a:t>
            </a:r>
            <a:endParaRPr lang="en-US" sz="1800" b="1" i="1" kern="1200" dirty="0">
              <a:solidFill>
                <a:schemeClr val="tx2">
                  <a:lumMod val="90000"/>
                  <a:lumOff val="10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966920-11B4-89A9-BAE7-8684BA51D349}"/>
              </a:ext>
            </a:extLst>
          </p:cNvPr>
          <p:cNvSpPr txBox="1"/>
          <p:nvPr/>
        </p:nvSpPr>
        <p:spPr>
          <a:xfrm>
            <a:off x="2569111" y="3545886"/>
            <a:ext cx="7391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C00000"/>
                </a:solidFill>
                <a:latin typeface="Monotype Corsiva" pitchFamily="66" charset="0"/>
              </a:rPr>
              <a:t>                </a:t>
            </a:r>
            <a:r>
              <a:rPr lang="en-US" sz="4000" b="1">
                <a:solidFill>
                  <a:srgbClr val="C00000"/>
                </a:solidFill>
                <a:latin typeface="Monotype Corsiva" pitchFamily="66" charset="0"/>
              </a:rPr>
              <a:t>Fleet </a:t>
            </a:r>
            <a:r>
              <a:rPr lang="en-US" sz="4000" b="1" dirty="0">
                <a:solidFill>
                  <a:srgbClr val="C00000"/>
                </a:solidFill>
                <a:latin typeface="Monotype Corsiva" pitchFamily="66" charset="0"/>
              </a:rPr>
              <a:t>76 Award</a:t>
            </a:r>
            <a:endParaRPr lang="en-US" sz="3200" b="1" dirty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 ~~~~~~~~~~~~~~~~~~~~~~~~~~~~~~</a:t>
            </a:r>
          </a:p>
          <a:p>
            <a:r>
              <a:rPr lang="en-US" sz="2400" b="1" dirty="0">
                <a:solidFill>
                  <a:srgbClr val="C00000"/>
                </a:solidFill>
                <a:latin typeface="Monotype Corsiva" pitchFamily="66" charset="0"/>
              </a:rPr>
              <a:t>                   Best Sailed Boat in the Juniors Championship</a:t>
            </a:r>
          </a:p>
          <a:p>
            <a:pPr algn="ctr"/>
            <a:endParaRPr lang="en-US" sz="2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663AEB-81D5-F87E-26F4-2727F2E00DFE}"/>
              </a:ext>
            </a:extLst>
          </p:cNvPr>
          <p:cNvSpPr/>
          <p:nvPr/>
        </p:nvSpPr>
        <p:spPr>
          <a:xfrm>
            <a:off x="2667000" y="3170072"/>
            <a:ext cx="6858000" cy="2259734"/>
          </a:xfrm>
          <a:prstGeom prst="rect">
            <a:avLst/>
          </a:prstGeom>
          <a:noFill/>
          <a:ln w="88900" cap="rnd" cmpd="dbl">
            <a:solidFill>
              <a:srgbClr val="0070C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7FA8553B-4E7F-6972-DCA3-C073F55AF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150" y="3322472"/>
            <a:ext cx="1020367" cy="132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934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352</Words>
  <Application>Microsoft Office PowerPoint</Application>
  <PresentationFormat>Widescreen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Bodoni MT Black</vt:lpstr>
      <vt:lpstr>Monotype Corsiva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Diane Kampf</dc:creator>
  <cp:lastModifiedBy>Diane Kampf</cp:lastModifiedBy>
  <cp:revision>6</cp:revision>
  <cp:lastPrinted>2025-07-05T02:46:46Z</cp:lastPrinted>
  <dcterms:created xsi:type="dcterms:W3CDTF">2025-07-04T17:57:50Z</dcterms:created>
  <dcterms:modified xsi:type="dcterms:W3CDTF">2025-07-05T03:15:44Z</dcterms:modified>
</cp:coreProperties>
</file>